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5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F84F0369-6655-422A-B20D-A73A0AD297A3}">
  <a:tblStyle styleId="{F84F0369-6655-422A-B20D-A73A0AD297A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-84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a26d2b43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a26d2b437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35a26d2b437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a26d2b43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a26d2b437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35a26d2b437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a26d2b437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a26d2b437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35a26d2b437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a26d2b437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a26d2b437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35a26d2b437_1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a26d2b437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5a26d2b437_1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35a26d2b437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a26d2b437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a26d2b437_1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35a26d2b437_1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a26d2b43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5a26d2b437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35a26d2b437_1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a26d2b43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35a26d2b4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a26d2b437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35a26d2b43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a26d2b437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35a26d2b43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5a26d2b437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35a26d2b43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a26d2b437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35a26d2b43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a26d2b437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35a26d2b437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a26d2b437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35a26d2b437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5a26d2b437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35a26d2b43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a26d2b437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35a26d2b43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a26d2b437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35a26d2b43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de" type="obj">
  <p:cSld name="OBJECT">
    <p:bg>
      <p:bgPr>
        <a:solidFill>
          <a:srgbClr val="0C0C0C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1">
  <p:cSld name="Title and Content - Horizontal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00" scaled="0"/>
          </a:gradFill>
          <a:ln>
            <a:noFill/>
          </a:ln>
        </p:spPr>
        <p:txBody>
          <a:bodyPr spcFirstLastPara="1" wrap="square" lIns="396000" tIns="0" rIns="396000" bIns="0" anchor="ctr" anchorCtr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  <a:defRPr sz="5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4705350" y="365124"/>
            <a:ext cx="6648448" cy="598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108000" rIns="108000" bIns="108000" anchor="ctr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2">
  <p:cSld name="Title and Content - Horizontal 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00" scaled="0"/>
          </a:gradFill>
          <a:ln>
            <a:noFill/>
          </a:ln>
        </p:spPr>
        <p:txBody>
          <a:bodyPr spcFirstLastPara="1" wrap="square" lIns="396000" tIns="45700" rIns="396000" bIns="45700" anchor="ctr" anchorCtr="0">
            <a:norm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365124"/>
            <a:ext cx="6156323" cy="598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108000" rIns="108000" bIns="1080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rgbClr val="0C0C0C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1"/>
          </p:nvPr>
        </p:nvSpPr>
        <p:spPr>
          <a:xfrm>
            <a:off x="7873612" y="4611901"/>
            <a:ext cx="39240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45" name="Google Shape;45;p8"/>
          <p:cNvCxnSpPr/>
          <p:nvPr/>
        </p:nvCxnSpPr>
        <p:spPr>
          <a:xfrm>
            <a:off x="7874732" y="4373775"/>
            <a:ext cx="3924000" cy="0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/>
          <p:nvPr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8" name="Google Shape;48;p8"/>
          <p:cNvSpPr>
            <a:spLocks noGrp="1"/>
          </p:cNvSpPr>
          <p:nvPr>
            <p:ph type="pic" idx="2"/>
          </p:nvPr>
        </p:nvSpPr>
        <p:spPr>
          <a:xfrm>
            <a:off x="-1" y="0"/>
            <a:ext cx="7512001" cy="6727855"/>
          </a:xfrm>
          <a:prstGeom prst="rect">
            <a:avLst/>
          </a:prstGeom>
          <a:solidFill>
            <a:srgbClr val="262626"/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Right">
  <p:cSld name="Title and Content Righ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>
            <a:spLocks noGrp="1"/>
          </p:cNvSpPr>
          <p:nvPr>
            <p:ph type="pic" idx="2"/>
          </p:nvPr>
        </p:nvSpPr>
        <p:spPr>
          <a:xfrm>
            <a:off x="0" y="0"/>
            <a:ext cx="6305550" cy="672147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657974" y="611077"/>
            <a:ext cx="4695825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6657974" y="1825625"/>
            <a:ext cx="469582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Horizontal 3">
  <p:cSld name="Title and Content - Horizontal 3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4705350" y="611076"/>
            <a:ext cx="6648448" cy="573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000" tIns="108000" rIns="108000" bIns="1080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3F3F3F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838200" y="641855"/>
            <a:ext cx="6273800" cy="772107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b="1" dirty="0"/>
              <a:t>Project Overview: Learning to Label – From Clustering to Classification</a:t>
            </a:r>
          </a:p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b="1" dirty="0"/>
          </a:p>
          <a:p>
            <a:pPr marL="469900" indent="-342900">
              <a:spcBef>
                <a:spcPts val="0"/>
              </a:spcBef>
            </a:pPr>
            <a:r>
              <a:rPr lang="en-US" dirty="0"/>
              <a:t>Objective: Build a pipeline to </a:t>
            </a:r>
            <a:r>
              <a:rPr lang="en-US" b="1" dirty="0"/>
              <a:t>auto-generate labels</a:t>
            </a:r>
            <a:r>
              <a:rPr lang="en-US" dirty="0"/>
              <a:t> using clustering and </a:t>
            </a:r>
            <a:r>
              <a:rPr lang="en-US" b="1" dirty="0"/>
              <a:t>train classifiers</a:t>
            </a:r>
            <a:r>
              <a:rPr lang="en-US" dirty="0"/>
              <a:t> using those pseudo-labels.</a:t>
            </a:r>
          </a:p>
          <a:p>
            <a:pPr marL="469900" indent="-342900">
              <a:spcBef>
                <a:spcPts val="0"/>
              </a:spcBef>
            </a:pPr>
            <a:r>
              <a:rPr lang="en-US" dirty="0"/>
              <a:t>Domains covered: </a:t>
            </a:r>
            <a:r>
              <a:rPr lang="en-US" b="1" dirty="0"/>
              <a:t>Text classification</a:t>
            </a:r>
            <a:r>
              <a:rPr lang="en-US" dirty="0"/>
              <a:t> and </a:t>
            </a:r>
            <a:r>
              <a:rPr lang="en-US" b="1" dirty="0"/>
              <a:t>Image classification</a:t>
            </a:r>
            <a:r>
              <a:rPr lang="en-US" dirty="0"/>
              <a:t> on </a:t>
            </a:r>
            <a:r>
              <a:rPr lang="en-US" dirty="0" err="1"/>
              <a:t>unlabelled</a:t>
            </a:r>
            <a:r>
              <a:rPr lang="en-US" dirty="0"/>
              <a:t> datasets.</a:t>
            </a:r>
          </a:p>
          <a:p>
            <a:pPr marL="127000" indent="0">
              <a:spcBef>
                <a:spcPts val="0"/>
              </a:spcBef>
              <a:buNone/>
            </a:pPr>
            <a:endParaRPr lang="en-US" dirty="0"/>
          </a:p>
          <a:p>
            <a:pPr marL="469900" indent="-342900">
              <a:spcBef>
                <a:spcPts val="0"/>
              </a:spcBef>
            </a:pPr>
            <a:r>
              <a:rPr lang="en-US" dirty="0"/>
              <a:t>Core pipeline: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dirty="0"/>
              <a:t>       - Feature Engineering (HOG / Word2Vec / TF-IDF)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dirty="0"/>
              <a:t>       - Dimensionality Reduction (PCA)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dirty="0"/>
              <a:t>       - Unsupervised Label Generation (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dirty="0"/>
              <a:t>       - Visualization (t-SNE)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dirty="0"/>
              <a:t>       - Classification Models (SVM, KNN, RF, Neural Networks)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Pre-process the dataset</a:t>
            </a:r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47548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Remove the stop words: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Download the stop words package from nltk library.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Use this library to remove the stop words from the tokenized corpus.</a:t>
            </a:r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237" y="3429644"/>
            <a:ext cx="9481037" cy="1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Pre-process the dataset</a:t>
            </a: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419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Stemming and lemmatization: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Use the required packages to perform stemming and lemmatization function on the filtered corpus.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Stemming – Converts the tokens into it’s root word.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Lemmatization – Converts the tokens into present tense.</a:t>
            </a:r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312" y="3214540"/>
            <a:ext cx="9411184" cy="3252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Vectorization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200588" cy="3755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 process of converting text data into numerical vectors. 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These numerical representations, or word vectors, capture the semantic meaning and relationships between words, making them usable by machine learning algorithms. 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Methods used in this project: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Word2Vec – CBOW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Word2Vec – Skip gram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TF-IDF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Vectorization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838199" y="1725105"/>
            <a:ext cx="9634979" cy="4451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Vectorization process done using </a:t>
            </a:r>
            <a:r>
              <a:rPr lang="en-US" b="1"/>
              <a:t>Word2Vec: CBOW method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Vectors obtained after performing Word2Vec function:</a:t>
            </a:r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5823" y="2218294"/>
            <a:ext cx="5626389" cy="908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2511" y="3720622"/>
            <a:ext cx="4573015" cy="2848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Vectorization</a:t>
            </a:r>
            <a:endParaRPr/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838200" y="1743959"/>
            <a:ext cx="9550138" cy="443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Vectorization process to be done using </a:t>
            </a:r>
            <a:r>
              <a:rPr lang="en-US" b="1"/>
              <a:t>Word2Vec: Skip Gram method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Vectors obtained after performing Word2Vec function:</a:t>
            </a:r>
            <a:endParaRPr/>
          </a:p>
        </p:txBody>
      </p:sp>
      <p:sp>
        <p:nvSpPr>
          <p:cNvPr id="220" name="Google Shape;220;p30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6262" y="2243316"/>
            <a:ext cx="6045511" cy="9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5376" y="3749171"/>
            <a:ext cx="4781691" cy="2792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Vectorization</a:t>
            </a:r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body" idx="1"/>
          </p:nvPr>
        </p:nvSpPr>
        <p:spPr>
          <a:xfrm>
            <a:off x="838199" y="1593130"/>
            <a:ext cx="10596513" cy="458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Similarity score comparison between CBOW and Skip Gram methods.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We chose CBOW method since it depicted the similarity between the words properly than Skip Gram method.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347" y="2384393"/>
            <a:ext cx="5207268" cy="8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4">
            <a:alphaModFix/>
          </a:blip>
          <a:srcRect r="2811"/>
          <a:stretch/>
        </p:blipFill>
        <p:spPr>
          <a:xfrm>
            <a:off x="6305763" y="2384393"/>
            <a:ext cx="5215714" cy="82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Vectorization</a:t>
            </a:r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body" idx="1"/>
          </p:nvPr>
        </p:nvSpPr>
        <p:spPr>
          <a:xfrm>
            <a:off x="838200" y="1517715"/>
            <a:ext cx="9550138" cy="4659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Vectorization process to be done using </a:t>
            </a:r>
            <a:r>
              <a:rPr lang="en-US" b="1"/>
              <a:t>TF-IDF</a:t>
            </a:r>
            <a:r>
              <a:rPr lang="en-US"/>
              <a:t>: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Vectors obtained after performing TF-IDF function:</a:t>
            </a:r>
            <a:endParaRPr/>
          </a:p>
        </p:txBody>
      </p:sp>
      <p:sp>
        <p:nvSpPr>
          <p:cNvPr id="238" name="Google Shape;238;p32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2524" y="1604798"/>
            <a:ext cx="4165814" cy="13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0932" y="3233394"/>
            <a:ext cx="1916366" cy="3204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838199" y="461274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Vectorization</a:t>
            </a: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1"/>
          </p:nvPr>
        </p:nvSpPr>
        <p:spPr>
          <a:xfrm>
            <a:off x="838199" y="1536569"/>
            <a:ext cx="10756769" cy="504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Comparing the Word2Vec – CBOW method and TF-IDF method using cosine similarity.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There is a huge difference in the cosine similarity score between Word2Vec and TF-IDF methods for the same document. This is due to various conditions like, 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Considering these reasons, Word2Vec – CBOW method is the best approach for this dataset.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5428" y="1886968"/>
            <a:ext cx="4502081" cy="45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9466" y="1886969"/>
            <a:ext cx="4187949" cy="45792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0" name="Google Shape;250;p33"/>
          <p:cNvGraphicFramePr/>
          <p:nvPr/>
        </p:nvGraphicFramePr>
        <p:xfrm>
          <a:off x="1064443" y="332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{F84F0369-6655-422A-B20D-A73A0AD297A3}</a:tableStyleId>
              </a:tblPr>
              <a:tblGrid>
                <a:gridCol w="35101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101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101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Aspect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Word2Vec (Average)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TF-IDF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Representation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Dense vectors from a neural model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Sparse vectors with term-frequency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5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Context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Captures semantic relationships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Captures keyword overlap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2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Similarity Basis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Semantic meaning (word meanings)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Word occurrence importance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2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Vector Scale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Dense vectors often have smaller variance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Sparse vectors often have large variance</a:t>
                      </a:r>
                      <a:endParaRPr sz="1600">
                        <a:solidFill>
                          <a:srgbClr val="F2F2F2"/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Clustering the data points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KMeans algorithm is used for this dataset.</a:t>
            </a:r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413260"/>
            <a:ext cx="5364637" cy="338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538" y="2413261"/>
            <a:ext cx="5326406" cy="338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Clustering the data points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body" idx="1"/>
          </p:nvPr>
        </p:nvSpPr>
        <p:spPr>
          <a:xfrm>
            <a:off x="838200" y="1627662"/>
            <a:ext cx="9795235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Visualising the data points after reducing the dimensions using PCA 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2693" y="2040724"/>
            <a:ext cx="5684491" cy="442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48343" y="206426"/>
            <a:ext cx="6273800" cy="772107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Executive summary</a:t>
            </a: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838200" y="1262744"/>
            <a:ext cx="10515600" cy="5098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200" b="1" dirty="0"/>
              <a:t>Clustering-Driven Text Classification</a:t>
            </a:r>
          </a:p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en-US" sz="1600" dirty="0"/>
          </a:p>
          <a:p>
            <a:pPr marL="469900" indent="-342900">
              <a:spcBef>
                <a:spcPts val="0"/>
              </a:spcBef>
            </a:pPr>
            <a:r>
              <a:rPr lang="en-US" sz="1600" dirty="0"/>
              <a:t>Objective: Categorize unlabeled text data using clustering and classify using supervised models.</a:t>
            </a:r>
          </a:p>
          <a:p>
            <a:pPr marL="469900" indent="-342900">
              <a:spcBef>
                <a:spcPts val="0"/>
              </a:spcBef>
            </a:pPr>
            <a:endParaRPr lang="en-US" sz="1600" dirty="0"/>
          </a:p>
          <a:p>
            <a:pPr marL="469900" indent="-342900">
              <a:spcBef>
                <a:spcPts val="0"/>
              </a:spcBef>
            </a:pPr>
            <a:r>
              <a:rPr lang="en-US" sz="1600" dirty="0"/>
              <a:t>Dataset Setup: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Initial exploration with libraries like pickle, </a:t>
            </a:r>
            <a:r>
              <a:rPr lang="en-US" sz="1600" dirty="0" err="1"/>
              <a:t>numpy</a:t>
            </a:r>
            <a:r>
              <a:rPr lang="en-US" sz="1600" dirty="0"/>
              <a:t>, pandas.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Visualized and inspected raw documents.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600" dirty="0"/>
          </a:p>
          <a:p>
            <a:pPr marL="469900" indent="-342900">
              <a:spcBef>
                <a:spcPts val="0"/>
              </a:spcBef>
            </a:pPr>
            <a:r>
              <a:rPr lang="en-US" sz="1600" dirty="0"/>
              <a:t>Preprocessing Steps: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Text cleaning: lowercasing, punctuation/special character removal, HTML tag removal (</a:t>
            </a:r>
            <a:r>
              <a:rPr lang="en-US" sz="1600" dirty="0" err="1"/>
              <a:t>BeautifulSoup</a:t>
            </a:r>
            <a:r>
              <a:rPr lang="en-US" sz="1600" dirty="0"/>
              <a:t>).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Tokenization and </a:t>
            </a:r>
            <a:r>
              <a:rPr lang="en-US" sz="1600" dirty="0" err="1"/>
              <a:t>stopword</a:t>
            </a:r>
            <a:r>
              <a:rPr lang="en-US" sz="1600" dirty="0"/>
              <a:t> removal (using NLTK).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Stemming and lemmatization applied to normalize text data.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600" dirty="0"/>
          </a:p>
          <a:p>
            <a:pPr marL="469900" indent="-342900">
              <a:spcBef>
                <a:spcPts val="0"/>
              </a:spcBef>
            </a:pPr>
            <a:r>
              <a:rPr lang="en-US" sz="1600" dirty="0"/>
              <a:t>Vectorization Techniques: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Applied TF-IDF, Word2Vec – CBOW, and Skip-gram.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Chose CBOW based on superior cosine similarity between word vectors.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600" dirty="0"/>
          </a:p>
          <a:p>
            <a:pPr marL="469900" indent="-342900">
              <a:spcBef>
                <a:spcPts val="0"/>
              </a:spcBef>
            </a:pPr>
            <a:r>
              <a:rPr lang="en-US" sz="1600" dirty="0"/>
              <a:t>Clustering: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Used </a:t>
            </a:r>
            <a:r>
              <a:rPr lang="en-US" sz="1600" dirty="0" err="1"/>
              <a:t>KMeans</a:t>
            </a:r>
            <a:r>
              <a:rPr lang="en-US" sz="1600" dirty="0"/>
              <a:t> after PCA to discover structure in text data.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Generated pseudo-labels for classification.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600" dirty="0"/>
          </a:p>
          <a:p>
            <a:pPr marL="469900" indent="-342900">
              <a:spcBef>
                <a:spcPts val="0"/>
              </a:spcBef>
            </a:pPr>
            <a:r>
              <a:rPr lang="en-US" sz="1600" dirty="0"/>
              <a:t>Classification Models: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Logistic Regression: 91% accuracy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K-Nearest Neighbors (KNN): 98% accuracy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600" dirty="0"/>
              <a:t>      - Random Forest: 97% accuracy (after integer conversion of float predictions)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600" dirty="0"/>
          </a:p>
          <a:p>
            <a:pPr marL="469900" indent="-342900">
              <a:spcBef>
                <a:spcPts val="0"/>
              </a:spcBef>
            </a:pPr>
            <a:r>
              <a:rPr lang="en-US" sz="1600" i="1" u="sng" dirty="0"/>
              <a:t>Model Chosen: KNN, due to highest accuracy.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Split the data into training and testing set.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Classification models used: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Logistic Regression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KNN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Random Forest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 rotWithShape="1">
          <a:blip r:embed="rId3">
            <a:alphaModFix/>
          </a:blip>
          <a:srcRect t="13552"/>
          <a:stretch/>
        </p:blipFill>
        <p:spPr>
          <a:xfrm>
            <a:off x="2171543" y="2384980"/>
            <a:ext cx="8771340" cy="42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b="1"/>
              <a:t>Logistic Regression</a:t>
            </a:r>
            <a:r>
              <a:rPr lang="en-US" sz="2400"/>
              <a:t> model: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Evaluation metrics: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Accuracy of Logistic regression model is 91%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282" name="Google Shape;282;p37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4287" y="1825625"/>
            <a:ext cx="3195685" cy="10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1822" y="3470843"/>
            <a:ext cx="3806122" cy="151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4842" y="3260275"/>
            <a:ext cx="3504169" cy="215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5965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Visualizing the prediction of  Logistic Regression model:</a:t>
            </a:r>
            <a:endParaRPr/>
          </a:p>
        </p:txBody>
      </p:sp>
      <p:sp>
        <p:nvSpPr>
          <p:cNvPr id="292" name="Google Shape;292;p38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293" name="Google Shape;29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703" y="2407276"/>
            <a:ext cx="9256716" cy="380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 b="1"/>
              <a:t>KNN</a:t>
            </a:r>
            <a:r>
              <a:rPr lang="en-US" sz="2400"/>
              <a:t> model: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Evaluation metrics: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Accuracy of KNN model is 98%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</p:txBody>
      </p:sp>
      <p:sp>
        <p:nvSpPr>
          <p:cNvPr id="300" name="Google Shape;300;p39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301" name="Google Shape;30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803" y="1827521"/>
            <a:ext cx="3771650" cy="86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9709" y="3515038"/>
            <a:ext cx="3817417" cy="1500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0774" y="3280903"/>
            <a:ext cx="3511045" cy="197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0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5965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Visualizing the prediction of  KNN model:</a:t>
            </a:r>
            <a:endParaRPr/>
          </a:p>
        </p:txBody>
      </p:sp>
      <p:sp>
        <p:nvSpPr>
          <p:cNvPr id="310" name="Google Shape;310;p40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311" name="Google Shape;31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454" y="2358609"/>
            <a:ext cx="9105821" cy="3709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838199" y="406719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body" idx="1"/>
          </p:nvPr>
        </p:nvSpPr>
        <p:spPr>
          <a:xfrm>
            <a:off x="838199" y="1366887"/>
            <a:ext cx="10615367" cy="481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sz="2400" b="1"/>
              <a:t>Random Forest</a:t>
            </a:r>
            <a:r>
              <a:rPr lang="en-US" sz="2400"/>
              <a:t> model:</a:t>
            </a:r>
            <a:endParaRPr sz="22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▪"/>
            </a:pPr>
            <a:r>
              <a:rPr lang="en-US" sz="2200"/>
              <a:t>Random forest method produces output in the form of float values which cant be used to evaluate, so we convert the float into integer and then evaluate the model.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 sz="2400"/>
              <a:t>Evaluation metrics:</a:t>
            </a:r>
            <a:endParaRPr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▪"/>
            </a:pPr>
            <a:r>
              <a:rPr lang="en-US" sz="2400"/>
              <a:t>Accuracy of Logistic regression model is 97%</a:t>
            </a:r>
            <a:endParaRPr/>
          </a:p>
          <a:p>
            <a:pPr marL="228600" lvl="0" indent="-8762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sz="2400"/>
          </a:p>
        </p:txBody>
      </p:sp>
      <p:sp>
        <p:nvSpPr>
          <p:cNvPr id="318" name="Google Shape;318;p41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6884" y="2195354"/>
            <a:ext cx="6935271" cy="100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2729" y="3807275"/>
            <a:ext cx="4020768" cy="151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0197" y="3719332"/>
            <a:ext cx="3308520" cy="19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059651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Visualizing the prediction of Random Forest model:</a:t>
            </a:r>
            <a:endParaRPr/>
          </a:p>
        </p:txBody>
      </p:sp>
      <p:sp>
        <p:nvSpPr>
          <p:cNvPr id="328" name="Google Shape;328;p42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441" y="2293055"/>
            <a:ext cx="9318970" cy="3835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 </a:t>
            </a:r>
            <a:endParaRPr/>
          </a:p>
        </p:txBody>
      </p:sp>
      <p:sp>
        <p:nvSpPr>
          <p:cNvPr id="335" name="Google Shape;335;p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38912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KNN model gives better accuracy for this dataset compared to the other 2 models, So KNN model is chosen.</a:t>
            </a:r>
            <a:endParaRPr/>
          </a:p>
        </p:txBody>
      </p:sp>
      <p:sp>
        <p:nvSpPr>
          <p:cNvPr id="336" name="Google Shape;336;p43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>
            <a:spLocks noGrp="1"/>
          </p:cNvSpPr>
          <p:nvPr>
            <p:ph type="title"/>
          </p:nvPr>
        </p:nvSpPr>
        <p:spPr>
          <a:xfrm>
            <a:off x="838200" y="1954834"/>
            <a:ext cx="10515600" cy="191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gerian"/>
              <a:buNone/>
            </a:pPr>
            <a:r>
              <a:rPr lang="en-US">
                <a:latin typeface="Algerian"/>
                <a:ea typeface="Algerian"/>
                <a:cs typeface="Algerian"/>
                <a:sym typeface="Algerian"/>
              </a:rPr>
              <a:t>Image classification</a:t>
            </a:r>
            <a:endParaRPr/>
          </a:p>
        </p:txBody>
      </p:sp>
      <p:sp>
        <p:nvSpPr>
          <p:cNvPr id="342" name="Google Shape;342;p44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0" y="-3174"/>
            <a:ext cx="4305300" cy="6721472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0" scaled="0"/>
          </a:gradFill>
          <a:ln>
            <a:noFill/>
          </a:ln>
        </p:spPr>
        <p:txBody>
          <a:bodyPr spcFirstLastPara="1" wrap="square" lIns="396000" tIns="0" rIns="396000" bIns="0" anchor="ctr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US"/>
              <a:t>Image Classification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8" name="Google Shape;348;p45"/>
          <p:cNvGrpSpPr/>
          <p:nvPr/>
        </p:nvGrpSpPr>
        <p:grpSpPr>
          <a:xfrm>
            <a:off x="4562476" y="369800"/>
            <a:ext cx="6791323" cy="5975523"/>
            <a:chOff x="0" y="4675"/>
            <a:chExt cx="6791323" cy="5975523"/>
          </a:xfrm>
        </p:grpSpPr>
        <p:sp>
          <p:nvSpPr>
            <p:cNvPr id="349" name="Google Shape;349;p45"/>
            <p:cNvSpPr/>
            <p:nvPr/>
          </p:nvSpPr>
          <p:spPr>
            <a:xfrm>
              <a:off x="0" y="4675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301265" y="228757"/>
              <a:ext cx="547756" cy="54775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1150288" y="4675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5"/>
            <p:cNvSpPr txBox="1"/>
            <p:nvPr/>
          </p:nvSpPr>
          <p:spPr>
            <a:xfrm>
              <a:off x="1150288" y="4675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Collecting the dataset</a:t>
              </a:r>
              <a:endParaRPr/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0" y="1249576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301265" y="1473658"/>
              <a:ext cx="547756" cy="54775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1150288" y="1249576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5"/>
            <p:cNvSpPr txBox="1"/>
            <p:nvPr/>
          </p:nvSpPr>
          <p:spPr>
            <a:xfrm>
              <a:off x="1150288" y="1249576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Dimensionality reduction </a:t>
              </a:r>
              <a:endParaRPr/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0" y="2494477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301265" y="2718559"/>
              <a:ext cx="547756" cy="54775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1150288" y="2494477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5"/>
            <p:cNvSpPr txBox="1"/>
            <p:nvPr/>
          </p:nvSpPr>
          <p:spPr>
            <a:xfrm>
              <a:off x="1150288" y="2494477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0" y="3739377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301265" y="3963460"/>
              <a:ext cx="547756" cy="54775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1150288" y="3739377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5"/>
            <p:cNvSpPr txBox="1"/>
            <p:nvPr/>
          </p:nvSpPr>
          <p:spPr>
            <a:xfrm>
              <a:off x="1150288" y="3739377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Labelling</a:t>
              </a:r>
              <a:endParaRPr/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0" y="4984278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301265" y="5208360"/>
              <a:ext cx="547756" cy="54775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1150288" y="4984278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5"/>
            <p:cNvSpPr txBox="1"/>
            <p:nvPr/>
          </p:nvSpPr>
          <p:spPr>
            <a:xfrm>
              <a:off x="1150288" y="4984278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</p:grpSp>
      <p:sp>
        <p:nvSpPr>
          <p:cNvPr id="369" name="Google Shape;369;p45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424542" y="217312"/>
            <a:ext cx="4267201" cy="605908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2800" dirty="0"/>
              <a:t>Executive summary</a:t>
            </a:r>
            <a:endParaRPr sz="2800" dirty="0"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838200" y="823220"/>
            <a:ext cx="10515600" cy="581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600" b="1" dirty="0"/>
              <a:t>Clustering-Driven Image Classification</a:t>
            </a:r>
          </a:p>
          <a:p>
            <a:pPr marL="228600" lvl="0" indent="-101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600" b="1" dirty="0"/>
              <a:t> </a:t>
            </a:r>
          </a:p>
          <a:p>
            <a:pPr marL="469900" indent="-342900">
              <a:spcBef>
                <a:spcPts val="0"/>
              </a:spcBef>
            </a:pPr>
            <a:r>
              <a:rPr lang="en-US" sz="1200" dirty="0"/>
              <a:t>Objective: Classify images by generating pseudo-labels through clustering, then applying supervised learning.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200" dirty="0"/>
          </a:p>
          <a:p>
            <a:pPr marL="469900" indent="-342900">
              <a:spcBef>
                <a:spcPts val="0"/>
              </a:spcBef>
            </a:pPr>
            <a:r>
              <a:rPr lang="en-US" sz="1200" dirty="0"/>
              <a:t>Dataset Setup: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- Used libraries like </a:t>
            </a:r>
            <a:r>
              <a:rPr lang="en-US" sz="1200" dirty="0" err="1"/>
              <a:t>numpy</a:t>
            </a:r>
            <a:r>
              <a:rPr lang="en-US" sz="1200" dirty="0"/>
              <a:t> and pandas for loading and inspecting the image data.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- Dataset shape: (60000, 1, 28, 28) – required reshaping and processing.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200" dirty="0"/>
          </a:p>
          <a:p>
            <a:pPr marL="469900" indent="-342900">
              <a:spcBef>
                <a:spcPts val="0"/>
              </a:spcBef>
            </a:pPr>
            <a:r>
              <a:rPr lang="en-US" sz="1200" dirty="0"/>
              <a:t>Preprocessing Steps: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- Removed channel dimension → (60000, 28, 28)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- Flattened images → (60000, 784)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- Normalized pixel values to [0, 1] for ML compatibility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200" dirty="0"/>
          </a:p>
          <a:p>
            <a:pPr marL="469900" indent="-342900">
              <a:spcBef>
                <a:spcPts val="0"/>
              </a:spcBef>
            </a:pPr>
            <a:r>
              <a:rPr lang="en-US" sz="1200" dirty="0"/>
              <a:t>Feature Engineering: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- Applied HOG (Histogram of Oriented Gradients) to extract texture/edge features.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- Transformed each image to a 144-dimensional HOG feature vector.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200" dirty="0"/>
          </a:p>
          <a:p>
            <a:pPr marL="412750" indent="-285750">
              <a:spcBef>
                <a:spcPts val="0"/>
              </a:spcBef>
            </a:pPr>
            <a:r>
              <a:rPr lang="en-US" sz="1200" dirty="0"/>
              <a:t>Dimensionality Reduction: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 - Applied PCA to HOG features, reducing to 100 dimensions while retaining most variance.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200" dirty="0"/>
          </a:p>
          <a:p>
            <a:pPr marL="412750" indent="-285750">
              <a:spcBef>
                <a:spcPts val="0"/>
              </a:spcBef>
            </a:pPr>
            <a:r>
              <a:rPr lang="en-US" sz="1200" dirty="0"/>
              <a:t>Clustering: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  - </a:t>
            </a:r>
            <a:r>
              <a:rPr lang="en-US" sz="1100" dirty="0" err="1"/>
              <a:t>KMeans</a:t>
            </a:r>
            <a:r>
              <a:rPr lang="en-US" sz="1100" dirty="0"/>
              <a:t> applied to PCA output → 10 clusters (0–9) generated.</a:t>
            </a:r>
            <a:endParaRPr lang="en-US" sz="1200" dirty="0"/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   - </a:t>
            </a:r>
            <a:r>
              <a:rPr lang="en-US" sz="1100" dirty="0"/>
              <a:t>Output: cluster assignments (shape: (60000,)), cluster centers (shape: (10, 100))</a:t>
            </a:r>
            <a:endParaRPr lang="en-US" sz="1200" dirty="0"/>
          </a:p>
          <a:p>
            <a:pPr marL="127000" indent="0">
              <a:spcBef>
                <a:spcPts val="0"/>
              </a:spcBef>
              <a:buNone/>
            </a:pPr>
            <a:endParaRPr lang="en-US" sz="1200" dirty="0"/>
          </a:p>
          <a:p>
            <a:pPr marL="298450" indent="-171450">
              <a:spcBef>
                <a:spcPts val="0"/>
              </a:spcBef>
            </a:pPr>
            <a:r>
              <a:rPr lang="en-US" sz="1100" dirty="0"/>
              <a:t>Visualization:</a:t>
            </a:r>
            <a:endParaRPr lang="en-US" sz="1200" dirty="0"/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- </a:t>
            </a:r>
            <a:r>
              <a:rPr lang="en-US" sz="1100" dirty="0"/>
              <a:t>Used t-SNE on 10,000 PCA vectors to visualize cluster separability.</a:t>
            </a:r>
            <a:endParaRPr lang="en-US" sz="1200" dirty="0"/>
          </a:p>
          <a:p>
            <a:pPr marL="127000" indent="0">
              <a:spcBef>
                <a:spcPts val="0"/>
              </a:spcBef>
              <a:buNone/>
            </a:pPr>
            <a:r>
              <a:rPr lang="en-US" sz="1200" dirty="0"/>
              <a:t>     - </a:t>
            </a:r>
            <a:r>
              <a:rPr lang="en-US" sz="1100" dirty="0"/>
              <a:t>Clusters like 0, 6, 9 well-separated; others (1, 3, 5) showed overlap.</a:t>
            </a:r>
            <a:endParaRPr lang="en-US" sz="1200" dirty="0"/>
          </a:p>
          <a:p>
            <a:pPr marL="127000" indent="0">
              <a:spcBef>
                <a:spcPts val="0"/>
              </a:spcBef>
              <a:buNone/>
            </a:pPr>
            <a:endParaRPr lang="en-US" sz="1200" dirty="0"/>
          </a:p>
          <a:p>
            <a:pPr marL="298450" indent="-171450">
              <a:spcBef>
                <a:spcPts val="0"/>
              </a:spcBef>
            </a:pPr>
            <a:r>
              <a:rPr lang="en-US" sz="1100" dirty="0"/>
              <a:t>Classification Models: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100" dirty="0"/>
              <a:t>     - SVM (linear &amp; RBF), Random Forest (3 variants), Neural Networks (3 configs).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100" dirty="0"/>
              <a:t>     - Top accuracy: Random Forest (</a:t>
            </a:r>
            <a:r>
              <a:rPr lang="en-US" sz="1100" dirty="0" err="1"/>
              <a:t>min_samples_leaf</a:t>
            </a:r>
            <a:r>
              <a:rPr lang="en-US" sz="1100" dirty="0"/>
              <a:t>=3): 95%</a:t>
            </a:r>
          </a:p>
          <a:p>
            <a:pPr marL="127000" indent="0">
              <a:spcBef>
                <a:spcPts val="0"/>
              </a:spcBef>
              <a:buNone/>
            </a:pPr>
            <a:r>
              <a:rPr lang="en-US" sz="1100" dirty="0"/>
              <a:t>                                 Neural Network (5 neurons): 94%</a:t>
            </a:r>
          </a:p>
          <a:p>
            <a:pPr marL="127000" indent="0">
              <a:spcBef>
                <a:spcPts val="0"/>
              </a:spcBef>
              <a:buNone/>
            </a:pPr>
            <a:endParaRPr lang="en-US" sz="1200" dirty="0"/>
          </a:p>
          <a:p>
            <a:pPr marL="412750" indent="-285750">
              <a:spcBef>
                <a:spcPts val="0"/>
              </a:spcBef>
            </a:pPr>
            <a:r>
              <a:rPr lang="en-US" sz="1400" b="1" i="1" u="sng" dirty="0"/>
              <a:t>Models Chosen: Random Forest 3 and Neural Network 1 for best balance of accuracy and generalization.</a:t>
            </a:r>
            <a:endParaRPr lang="en-US" sz="1600" b="1" i="1" u="sng" dirty="0"/>
          </a:p>
          <a:p>
            <a:pPr marL="469900" indent="-342900">
              <a:spcBef>
                <a:spcPts val="0"/>
              </a:spcBef>
            </a:pPr>
            <a:endParaRPr b="1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6"/>
          <p:cNvSpPr txBox="1"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00" scaled="0"/>
          </a:gradFill>
          <a:ln>
            <a:noFill/>
          </a:ln>
        </p:spPr>
        <p:txBody>
          <a:bodyPr spcFirstLastPara="1" wrap="square" lIns="396000" tIns="45700" rIns="396000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US"/>
              <a:t>Dataset description</a:t>
            </a:r>
            <a:endParaRPr/>
          </a:p>
        </p:txBody>
      </p:sp>
      <p:grpSp>
        <p:nvGrpSpPr>
          <p:cNvPr id="375" name="Google Shape;375;p46"/>
          <p:cNvGrpSpPr/>
          <p:nvPr/>
        </p:nvGrpSpPr>
        <p:grpSpPr>
          <a:xfrm>
            <a:off x="838200" y="414202"/>
            <a:ext cx="6156325" cy="5886720"/>
            <a:chOff x="0" y="49077"/>
            <a:chExt cx="6156325" cy="5886720"/>
          </a:xfrm>
        </p:grpSpPr>
        <p:sp>
          <p:nvSpPr>
            <p:cNvPr id="376" name="Google Shape;376;p46"/>
            <p:cNvSpPr/>
            <p:nvPr/>
          </p:nvSpPr>
          <p:spPr>
            <a:xfrm>
              <a:off x="0" y="490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6"/>
            <p:cNvSpPr txBox="1"/>
            <p:nvPr/>
          </p:nvSpPr>
          <p:spPr>
            <a:xfrm>
              <a:off x="51175" y="1002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Total Images: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60,000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0" y="12586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8000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6"/>
            <p:cNvSpPr txBox="1"/>
            <p:nvPr/>
          </p:nvSpPr>
          <p:spPr>
            <a:xfrm>
              <a:off x="51175" y="13098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Categories: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10 distinct categories of handwritten text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0" y="24682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6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6"/>
            <p:cNvSpPr txBox="1"/>
            <p:nvPr/>
          </p:nvSpPr>
          <p:spPr>
            <a:xfrm>
              <a:off x="51175" y="25194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Format: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.npy (Numpy) file – Python object serialization format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0" y="36778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6000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6"/>
            <p:cNvSpPr txBox="1"/>
            <p:nvPr/>
          </p:nvSpPr>
          <p:spPr>
            <a:xfrm>
              <a:off x="51175" y="37290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Content Type: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Imges 28x28 pixels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0" y="48874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4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6"/>
            <p:cNvSpPr txBox="1"/>
            <p:nvPr/>
          </p:nvSpPr>
          <p:spPr>
            <a:xfrm>
              <a:off x="51175" y="49386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Purpose: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train and evaluate image classification algorithms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46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>
            <a:spLocks noGrp="1"/>
          </p:cNvSpPr>
          <p:nvPr>
            <p:ph type="title"/>
          </p:nvPr>
        </p:nvSpPr>
        <p:spPr>
          <a:xfrm>
            <a:off x="838200" y="229477"/>
            <a:ext cx="4601066" cy="11734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Dataset Description</a:t>
            </a:r>
            <a:endParaRPr/>
          </a:p>
        </p:txBody>
      </p:sp>
      <p:sp>
        <p:nvSpPr>
          <p:cNvPr id="392" name="Google Shape;392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900" cy="16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 Import the necessary libraries, ex: numpy, pandas, etc.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Check the data type and print the images in the dataset (as given in the figure).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Then move to preprocessing steps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393" name="Google Shape;393;p47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/>
          </a:p>
        </p:txBody>
      </p:sp>
      <p:pic>
        <p:nvPicPr>
          <p:cNvPr id="394" name="Google Shape;39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100" y="1825625"/>
            <a:ext cx="4699871" cy="453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328250"/>
            <a:ext cx="5568150" cy="32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Data pre-processing</a:t>
            </a:r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9451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Remove the extra dimension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Flatten and normalize 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Apply Hog Transformation for feature engineering.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▪"/>
            </a:pPr>
            <a:r>
              <a:rPr lang="en-US" sz="2200"/>
              <a:t>PCA for dimensionality reduction.</a:t>
            </a:r>
            <a:endParaRPr sz="2200"/>
          </a:p>
        </p:txBody>
      </p:sp>
      <p:sp>
        <p:nvSpPr>
          <p:cNvPr id="403" name="Google Shape;403;p48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Data pre-processing</a:t>
            </a:r>
            <a:endParaRPr/>
          </a:p>
        </p:txBody>
      </p:sp>
      <p:sp>
        <p:nvSpPr>
          <p:cNvPr id="410" name="Google Shape;410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8236200" cy="453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Faltteing and normalizing.</a:t>
            </a:r>
            <a:endParaRPr b="1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To convert (60000, 1, 28, 28) into standard 2D image format (60000, 28, 28) for easier processing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To reshape 2D image pixels into 1D vectors required by most ML algorithms like PCA and KMeans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To scale pixel intensity from [0, 255] to [0, 1] for numerical stability and better clustering performance.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• Removed channel dimension → shape: (60000, 28, 28)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• Flattened images to vectors → shape: (60000, 784)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• Normalized pixel values → [0, 1]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• Removed channel dimension → shape: (60000, 28, 28)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• Flattened images to vectors → shape: (60000, 784)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/>
              <a:t>• Normalized pixel values → [0, 1]</a:t>
            </a:r>
            <a:endParaRPr sz="1600"/>
          </a:p>
        </p:txBody>
      </p:sp>
      <p:sp>
        <p:nvSpPr>
          <p:cNvPr id="411" name="Google Shape;411;p49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33</a:t>
            </a:fld>
            <a:endParaRPr/>
          </a:p>
        </p:txBody>
      </p:sp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868" y="3786850"/>
            <a:ext cx="6193907" cy="25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Data pre-processing</a:t>
            </a:r>
            <a:endParaRPr/>
          </a:p>
        </p:txBody>
      </p:sp>
      <p:sp>
        <p:nvSpPr>
          <p:cNvPr id="419" name="Google Shape;419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900" cy="27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/>
              <a:t>Hog Transformation</a:t>
            </a:r>
            <a:endParaRPr b="1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▪"/>
            </a:pPr>
            <a:r>
              <a:rPr lang="en-US"/>
              <a:t>To extract edge and texture features that capture the structural shape of digits for better clustering and classification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▪"/>
            </a:pPr>
            <a:r>
              <a:rPr lang="en-US"/>
              <a:t>After flattening and normalizing, we structured the image data for machine learning compatibility.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▪"/>
            </a:pPr>
            <a:r>
              <a:rPr lang="en-US"/>
              <a:t>Applying HOG further transformed each image into a 144-length feature vector capturing edge and texture patterns, ideal for clustering and classification.</a:t>
            </a:r>
            <a:endParaRPr/>
          </a:p>
        </p:txBody>
      </p:sp>
      <p:sp>
        <p:nvSpPr>
          <p:cNvPr id="420" name="Google Shape;420;p50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34</a:t>
            </a:fld>
            <a:endParaRPr/>
          </a:p>
        </p:txBody>
      </p:sp>
      <p:pic>
        <p:nvPicPr>
          <p:cNvPr id="421" name="Google Shape;42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50" y="4985464"/>
            <a:ext cx="6455450" cy="1214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150" y="1243300"/>
            <a:ext cx="4627599" cy="49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>
            <a:spLocks noGrp="1"/>
          </p:cNvSpPr>
          <p:nvPr>
            <p:ph type="title"/>
          </p:nvPr>
        </p:nvSpPr>
        <p:spPr>
          <a:xfrm>
            <a:off x="379600" y="611075"/>
            <a:ext cx="5693100" cy="834000"/>
          </a:xfrm>
          <a:prstGeom prst="rect">
            <a:avLst/>
          </a:prstGeom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Data pre-processing</a:t>
            </a:r>
            <a:endParaRPr/>
          </a:p>
        </p:txBody>
      </p:sp>
      <p:sp>
        <p:nvSpPr>
          <p:cNvPr id="429" name="Google Shape;42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67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PCA for dimensionality reduction</a:t>
            </a:r>
            <a:endParaRPr/>
          </a:p>
          <a:p>
            <a:pPr marL="457200" lvl="0" indent="-4127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Char char="▪"/>
            </a:pPr>
            <a:r>
              <a:rPr lang="en-US"/>
              <a:t>PCA was applied to the 144-dimensional HOG feature vectors to reduce them to 100 principal components.</a:t>
            </a:r>
            <a:endParaRPr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Char char="▪"/>
            </a:pPr>
            <a:r>
              <a:rPr lang="en-US"/>
              <a:t>This retained most of the meaningful variance while making the data more compact and efficient for clustering and classification.</a:t>
            </a:r>
            <a:endParaRPr sz="2900"/>
          </a:p>
        </p:txBody>
      </p:sp>
      <p:sp>
        <p:nvSpPr>
          <p:cNvPr id="430" name="Google Shape;430;p51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35</a:t>
            </a:fld>
            <a:endParaRPr/>
          </a:p>
        </p:txBody>
      </p:sp>
      <p:pic>
        <p:nvPicPr>
          <p:cNvPr id="431" name="Google Shape;4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675" y="454850"/>
            <a:ext cx="5693100" cy="312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700" y="3657877"/>
            <a:ext cx="5845400" cy="289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>
            <a:spLocks noGrp="1"/>
          </p:cNvSpPr>
          <p:nvPr>
            <p:ph type="title"/>
          </p:nvPr>
        </p:nvSpPr>
        <p:spPr>
          <a:xfrm>
            <a:off x="838200" y="736151"/>
            <a:ext cx="6273900" cy="834000"/>
          </a:xfrm>
          <a:prstGeom prst="rect">
            <a:avLst/>
          </a:prstGeom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with K-Means</a:t>
            </a:r>
            <a:endParaRPr/>
          </a:p>
        </p:txBody>
      </p:sp>
      <p:sp>
        <p:nvSpPr>
          <p:cNvPr id="439" name="Google Shape;439;p52"/>
          <p:cNvSpPr txBox="1">
            <a:spLocks noGrp="1"/>
          </p:cNvSpPr>
          <p:nvPr>
            <p:ph type="body" idx="1"/>
          </p:nvPr>
        </p:nvSpPr>
        <p:spPr>
          <a:xfrm>
            <a:off x="212400" y="1726775"/>
            <a:ext cx="6899700" cy="193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KMeans clustering was applied on the PCA-reduced HOG features (shape: (60000, 100)), successfully grouping the dataset into 10 clusters.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It produced cluster assignments for all 60,000 images (shape: (60000,)) and identified 10 cluster centers (shape: (10, 100)), each representing a pseudo-label from 0 to 9.</a:t>
            </a:r>
            <a:endParaRPr/>
          </a:p>
        </p:txBody>
      </p:sp>
      <p:sp>
        <p:nvSpPr>
          <p:cNvPr id="440" name="Google Shape;440;p52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36</a:t>
            </a:fld>
            <a:endParaRPr/>
          </a:p>
        </p:txBody>
      </p:sp>
      <p:pic>
        <p:nvPicPr>
          <p:cNvPr id="441" name="Google Shape;44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550" y="2204075"/>
            <a:ext cx="5135621" cy="41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53" y="4280000"/>
            <a:ext cx="5822175" cy="10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>
            <a:spLocks noGrp="1"/>
          </p:cNvSpPr>
          <p:nvPr>
            <p:ph type="title"/>
          </p:nvPr>
        </p:nvSpPr>
        <p:spPr>
          <a:xfrm>
            <a:off x="337900" y="277551"/>
            <a:ext cx="6273900" cy="834000"/>
          </a:xfrm>
          <a:prstGeom prst="rect">
            <a:avLst/>
          </a:prstGeom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 with K-Means</a:t>
            </a:r>
            <a:endParaRPr/>
          </a:p>
        </p:txBody>
      </p:sp>
      <p:sp>
        <p:nvSpPr>
          <p:cNvPr id="449" name="Google Shape;449;p53"/>
          <p:cNvSpPr txBox="1">
            <a:spLocks noGrp="1"/>
          </p:cNvSpPr>
          <p:nvPr>
            <p:ph type="body" idx="1"/>
          </p:nvPr>
        </p:nvSpPr>
        <p:spPr>
          <a:xfrm>
            <a:off x="337900" y="1310400"/>
            <a:ext cx="26082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Sample clustered data:</a:t>
            </a:r>
            <a:endParaRPr/>
          </a:p>
        </p:txBody>
      </p:sp>
      <p:sp>
        <p:nvSpPr>
          <p:cNvPr id="450" name="Google Shape;450;p53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37</a:t>
            </a:fld>
            <a:endParaRPr/>
          </a:p>
        </p:txBody>
      </p:sp>
      <p:pic>
        <p:nvPicPr>
          <p:cNvPr id="451" name="Google Shape;4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01" y="1869250"/>
            <a:ext cx="5573875" cy="46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325" y="1860975"/>
            <a:ext cx="5573874" cy="4645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>
            <a:spLocks noGrp="1"/>
          </p:cNvSpPr>
          <p:nvPr>
            <p:ph type="title"/>
          </p:nvPr>
        </p:nvSpPr>
        <p:spPr>
          <a:xfrm>
            <a:off x="838200" y="611075"/>
            <a:ext cx="4755300" cy="834000"/>
          </a:xfrm>
          <a:prstGeom prst="rect">
            <a:avLst/>
          </a:prstGeom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t-NSE for visualization</a:t>
            </a:r>
            <a:endParaRPr/>
          </a:p>
        </p:txBody>
      </p:sp>
      <p:sp>
        <p:nvSpPr>
          <p:cNvPr id="459" name="Google Shape;459;p5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0679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275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Char char="▪"/>
            </a:pPr>
            <a:r>
              <a:rPr lang="en-US"/>
              <a:t>t-SNE is a dimensionality reduction technique used for visualizing high-dimensional data in 2D or 3D while preserving local structure.</a:t>
            </a:r>
            <a:endParaRPr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Char char="▪"/>
            </a:pPr>
            <a:r>
              <a:rPr lang="en-US"/>
              <a:t>We applied t-SNE on the top 10,000 PCA-reduced HOG features to explore the cluster separability learned by KMeans.</a:t>
            </a:r>
            <a:endParaRPr/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Calibri"/>
              <a:buChar char="▪"/>
            </a:pPr>
            <a:r>
              <a:rPr lang="en-US"/>
              <a:t>The plot shows that while some clusters (like 0, 6, 9) are well-separated, others (like 1, 3, 5) have overlaps, indicating class similarity or labeling noise.</a:t>
            </a:r>
            <a:endParaRPr sz="2900"/>
          </a:p>
        </p:txBody>
      </p:sp>
      <p:sp>
        <p:nvSpPr>
          <p:cNvPr id="460" name="Google Shape;460;p54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38</a:t>
            </a:fld>
            <a:endParaRPr/>
          </a:p>
        </p:txBody>
      </p:sp>
      <p:pic>
        <p:nvPicPr>
          <p:cNvPr id="461" name="Google Shape;4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012" y="1825627"/>
            <a:ext cx="5621062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5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467" name="Google Shape;467;p55"/>
          <p:cNvSpPr txBox="1">
            <a:spLocks noGrp="1"/>
          </p:cNvSpPr>
          <p:nvPr>
            <p:ph type="body" idx="1"/>
          </p:nvPr>
        </p:nvSpPr>
        <p:spPr>
          <a:xfrm>
            <a:off x="838200" y="1850175"/>
            <a:ext cx="7493700" cy="46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Split the data into training and testing set.</a:t>
            </a:r>
            <a:endParaRPr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Classification models used: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SVC Classifier 1 : kernel = linear</a:t>
            </a: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SVC Classifier 2 : kernel = rbf</a:t>
            </a: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Random forest Classifier 1 : min_samples_leaf = 1</a:t>
            </a: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Random forest Classifier 2 : min_samples_leaf = 3</a:t>
            </a: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Random forest Classifier 3 : min_samples_leaf = 5</a:t>
            </a: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Neural Network Classifier 1 = hidden_layer_sizes = (5)</a:t>
            </a: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Neural Network Classifier 2 = hidden_layer_sizes = (5,5)</a:t>
            </a:r>
            <a:endParaRPr sz="20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</a:pPr>
            <a:r>
              <a:rPr lang="en-US" sz="2000"/>
              <a:t>Neural Network Classifier 3 = hidden_layer_sizes = (5,5,5)</a:t>
            </a:r>
            <a:endParaRPr sz="2000"/>
          </a:p>
        </p:txBody>
      </p:sp>
      <p:sp>
        <p:nvSpPr>
          <p:cNvPr id="468" name="Google Shape;468;p55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469" name="Google Shape;4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265738"/>
            <a:ext cx="1137285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838200" y="1954834"/>
            <a:ext cx="10515600" cy="191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lgerian"/>
              <a:buNone/>
            </a:pPr>
            <a:r>
              <a:rPr lang="en-US">
                <a:latin typeface="Algerian"/>
                <a:ea typeface="Algerian"/>
                <a:cs typeface="Algerian"/>
                <a:sym typeface="Algerian"/>
              </a:rPr>
              <a:t>Text classification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475" name="Google Shape;475;p56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pic>
        <p:nvPicPr>
          <p:cNvPr id="476" name="Google Shape;47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00" y="1597476"/>
            <a:ext cx="359092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1550" y="1597476"/>
            <a:ext cx="5976598" cy="51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6"/>
          <p:cNvSpPr txBox="1"/>
          <p:nvPr/>
        </p:nvSpPr>
        <p:spPr>
          <a:xfrm>
            <a:off x="293500" y="4722275"/>
            <a:ext cx="4021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6"/>
          <p:cNvSpPr txBox="1"/>
          <p:nvPr/>
        </p:nvSpPr>
        <p:spPr>
          <a:xfrm>
            <a:off x="293500" y="4540700"/>
            <a:ext cx="4902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92%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is weak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precision and recall for class 7 and 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485" name="Google Shape;485;p57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pic>
        <p:nvPicPr>
          <p:cNvPr id="486" name="Google Shape;4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7476"/>
            <a:ext cx="3486150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350" y="1597476"/>
            <a:ext cx="5976598" cy="51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 txBox="1"/>
          <p:nvPr/>
        </p:nvSpPr>
        <p:spPr>
          <a:xfrm>
            <a:off x="293500" y="4540700"/>
            <a:ext cx="4902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92%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is weak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precision and recall for class 7 and 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494" name="Google Shape;494;p58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pic>
        <p:nvPicPr>
          <p:cNvPr id="495" name="Google Shape;4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200" y="1613351"/>
            <a:ext cx="5976598" cy="510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13351"/>
            <a:ext cx="3533775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8"/>
          <p:cNvSpPr txBox="1"/>
          <p:nvPr/>
        </p:nvSpPr>
        <p:spPr>
          <a:xfrm>
            <a:off x="293500" y="4540700"/>
            <a:ext cx="4902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86%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is weak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precision and recall for class 7 and 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293525" y="205376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503" name="Google Shape;503;p59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/>
          </a:p>
        </p:txBody>
      </p:sp>
      <p:pic>
        <p:nvPicPr>
          <p:cNvPr id="504" name="Google Shape;5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050" y="1613351"/>
            <a:ext cx="5976598" cy="510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25" y="1039376"/>
            <a:ext cx="3648075" cy="27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9"/>
          <p:cNvSpPr txBox="1"/>
          <p:nvPr/>
        </p:nvSpPr>
        <p:spPr>
          <a:xfrm>
            <a:off x="293525" y="4087500"/>
            <a:ext cx="4902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86%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is weak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precision and recall for class 7 and 8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Misclassification seen for cluster9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>
            <a:spLocks noGrp="1"/>
          </p:cNvSpPr>
          <p:nvPr>
            <p:ph type="title"/>
          </p:nvPr>
        </p:nvSpPr>
        <p:spPr>
          <a:xfrm>
            <a:off x="185575" y="170101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512" name="Google Shape;512;p60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/>
          </a:p>
        </p:txBody>
      </p:sp>
      <p:pic>
        <p:nvPicPr>
          <p:cNvPr id="513" name="Google Shape;5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75" y="1103576"/>
            <a:ext cx="367665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9100" y="1597476"/>
            <a:ext cx="6144690" cy="51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0"/>
          <p:cNvSpPr txBox="1"/>
          <p:nvPr/>
        </p:nvSpPr>
        <p:spPr>
          <a:xfrm>
            <a:off x="293525" y="4087500"/>
            <a:ext cx="4902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94%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is strong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precision and recall for class 7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Misclassification seen for cluster 1,2,3,4 and 7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>
            <a:spLocks noGrp="1"/>
          </p:cNvSpPr>
          <p:nvPr>
            <p:ph type="title"/>
          </p:nvPr>
        </p:nvSpPr>
        <p:spPr>
          <a:xfrm>
            <a:off x="855850" y="117201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521" name="Google Shape;521;p61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/>
          </a:p>
        </p:txBody>
      </p:sp>
      <p:pic>
        <p:nvPicPr>
          <p:cNvPr id="522" name="Google Shape;5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5" y="1050676"/>
            <a:ext cx="3495675" cy="260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375" y="1597476"/>
            <a:ext cx="6144690" cy="51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61"/>
          <p:cNvSpPr txBox="1"/>
          <p:nvPr/>
        </p:nvSpPr>
        <p:spPr>
          <a:xfrm>
            <a:off x="99475" y="3658700"/>
            <a:ext cx="49029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95%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is strong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precision and recall for class 7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Misclassification high for cluster 5 and 6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530" name="Google Shape;530;p62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46</a:t>
            </a:fld>
            <a:endParaRPr/>
          </a:p>
        </p:txBody>
      </p:sp>
      <p:pic>
        <p:nvPicPr>
          <p:cNvPr id="531" name="Google Shape;5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7476"/>
            <a:ext cx="3524250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125" y="1597476"/>
            <a:ext cx="5976598" cy="51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2"/>
          <p:cNvSpPr txBox="1"/>
          <p:nvPr/>
        </p:nvSpPr>
        <p:spPr>
          <a:xfrm>
            <a:off x="240625" y="4502600"/>
            <a:ext cx="4902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73%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is weak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precision and recall for class 7 and 8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3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539" name="Google Shape;539;p63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/>
          </a:p>
        </p:txBody>
      </p:sp>
      <p:pic>
        <p:nvPicPr>
          <p:cNvPr id="540" name="Google Shape;5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5076"/>
            <a:ext cx="362902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550" y="1597476"/>
            <a:ext cx="5976598" cy="510812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3"/>
          <p:cNvSpPr txBox="1"/>
          <p:nvPr/>
        </p:nvSpPr>
        <p:spPr>
          <a:xfrm>
            <a:off x="293525" y="4087500"/>
            <a:ext cx="4902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is 86%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is weak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precision and recall for class 7 and 8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wrong prediction: 9th cluster is predicted as cluster 8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900" cy="8340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548" name="Google Shape;548;p64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/>
          </a:p>
        </p:txBody>
      </p:sp>
      <p:sp>
        <p:nvSpPr>
          <p:cNvPr id="549" name="Google Shape;549;p64"/>
          <p:cNvSpPr txBox="1"/>
          <p:nvPr/>
        </p:nvSpPr>
        <p:spPr>
          <a:xfrm>
            <a:off x="434650" y="1680375"/>
            <a:ext cx="11319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 forest 3 and Neural network 1 give the best performance compared to other 6 models. Therefore Random forest 3 and Neural network 1 are chosen.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0" y="-3174"/>
            <a:ext cx="4305300" cy="6721472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0" scaled="0"/>
          </a:gradFill>
          <a:ln>
            <a:noFill/>
          </a:ln>
        </p:spPr>
        <p:txBody>
          <a:bodyPr spcFirstLastPara="1" wrap="square" lIns="396000" tIns="0" rIns="396000" bIns="0" anchor="ctr" anchorCtr="0">
            <a:noAutofit/>
          </a:bodyPr>
          <a:lstStyle/>
          <a:p>
            <a:pPr marL="0" lvl="0" indent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US"/>
              <a:t>Text Classification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19" name="Google Shape;119;p21"/>
          <p:cNvGrpSpPr/>
          <p:nvPr/>
        </p:nvGrpSpPr>
        <p:grpSpPr>
          <a:xfrm>
            <a:off x="4562476" y="369800"/>
            <a:ext cx="6791323" cy="5975523"/>
            <a:chOff x="0" y="4675"/>
            <a:chExt cx="6791323" cy="5975523"/>
          </a:xfrm>
        </p:grpSpPr>
        <p:sp>
          <p:nvSpPr>
            <p:cNvPr id="120" name="Google Shape;120;p21"/>
            <p:cNvSpPr/>
            <p:nvPr/>
          </p:nvSpPr>
          <p:spPr>
            <a:xfrm>
              <a:off x="0" y="4675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301265" y="228757"/>
              <a:ext cx="547756" cy="54775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1150288" y="4675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 txBox="1"/>
            <p:nvPr/>
          </p:nvSpPr>
          <p:spPr>
            <a:xfrm>
              <a:off x="1150288" y="4675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Collecting the dataset</a:t>
              </a: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0" y="1249576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301265" y="1473658"/>
              <a:ext cx="547756" cy="54775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1150288" y="1249576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 txBox="1"/>
            <p:nvPr/>
          </p:nvSpPr>
          <p:spPr>
            <a:xfrm>
              <a:off x="1150288" y="1249576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Preprocessing </a:t>
              </a: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0" y="2494477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301265" y="2718559"/>
              <a:ext cx="547756" cy="54775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1150288" y="2494477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 txBox="1"/>
            <p:nvPr/>
          </p:nvSpPr>
          <p:spPr>
            <a:xfrm>
              <a:off x="1150288" y="2494477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Vectorization</a:t>
              </a: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0" y="3739377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301265" y="3963460"/>
              <a:ext cx="547756" cy="54775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1150288" y="3739377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 txBox="1"/>
            <p:nvPr/>
          </p:nvSpPr>
          <p:spPr>
            <a:xfrm>
              <a:off x="1150288" y="3739377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Clustering</a:t>
              </a: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0" y="4984278"/>
              <a:ext cx="6791323" cy="995920"/>
            </a:xfrm>
            <a:prstGeom prst="rect">
              <a:avLst/>
            </a:prstGeom>
            <a:gradFill>
              <a:gsLst>
                <a:gs pos="0">
                  <a:srgbClr val="3F3F3F"/>
                </a:gs>
                <a:gs pos="15929">
                  <a:srgbClr val="262626"/>
                </a:gs>
                <a:gs pos="97000">
                  <a:srgbClr val="262626"/>
                </a:gs>
                <a:gs pos="100000">
                  <a:srgbClr val="11859C"/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301265" y="5208360"/>
              <a:ext cx="547756" cy="54775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1150288" y="4984278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 txBox="1"/>
            <p:nvPr/>
          </p:nvSpPr>
          <p:spPr>
            <a:xfrm>
              <a:off x="1150288" y="4984278"/>
              <a:ext cx="5641034" cy="9959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5400" tIns="105400" rIns="105400" bIns="1054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/>
            </a:p>
          </p:txBody>
        </p:sp>
      </p:grp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prstGeom prst="rect">
            <a:avLst/>
          </a:prstGeom>
          <a:gradFill>
            <a:gsLst>
              <a:gs pos="0">
                <a:srgbClr val="262626"/>
              </a:gs>
              <a:gs pos="1000">
                <a:srgbClr val="262626"/>
              </a:gs>
              <a:gs pos="100000">
                <a:srgbClr val="0B5968"/>
              </a:gs>
            </a:gsLst>
            <a:lin ang="12600000" scaled="0"/>
          </a:gradFill>
          <a:ln>
            <a:noFill/>
          </a:ln>
        </p:spPr>
        <p:txBody>
          <a:bodyPr spcFirstLastPara="1" wrap="square" lIns="396000" tIns="45700" rIns="396000" bIns="45700" anchor="ctr" anchorCtr="0">
            <a:norm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US"/>
              <a:t>Dataset description</a:t>
            </a:r>
            <a:endParaRPr/>
          </a:p>
        </p:txBody>
      </p:sp>
      <p:grpSp>
        <p:nvGrpSpPr>
          <p:cNvPr id="146" name="Google Shape;146;p22"/>
          <p:cNvGrpSpPr/>
          <p:nvPr/>
        </p:nvGrpSpPr>
        <p:grpSpPr>
          <a:xfrm>
            <a:off x="838200" y="414202"/>
            <a:ext cx="6156325" cy="5886720"/>
            <a:chOff x="0" y="49077"/>
            <a:chExt cx="6156325" cy="5886720"/>
          </a:xfrm>
        </p:grpSpPr>
        <p:sp>
          <p:nvSpPr>
            <p:cNvPr id="147" name="Google Shape;147;p22"/>
            <p:cNvSpPr/>
            <p:nvPr/>
          </p:nvSpPr>
          <p:spPr>
            <a:xfrm>
              <a:off x="0" y="490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8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 txBox="1"/>
            <p:nvPr/>
          </p:nvSpPr>
          <p:spPr>
            <a:xfrm>
              <a:off x="51175" y="1002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Total Documents: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1,500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0" y="12586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8000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 txBox="1"/>
            <p:nvPr/>
          </p:nvSpPr>
          <p:spPr>
            <a:xfrm>
              <a:off x="51175" y="13098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Categories: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5 distinct document categories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0" y="24682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6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 txBox="1"/>
            <p:nvPr/>
          </p:nvSpPr>
          <p:spPr>
            <a:xfrm>
              <a:off x="51175" y="25194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Format: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.pkl (Pickle) file – Python object serialization format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0" y="36778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60000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 txBox="1"/>
            <p:nvPr/>
          </p:nvSpPr>
          <p:spPr>
            <a:xfrm>
              <a:off x="51175" y="37290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Content Type: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Textual documents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0" y="4887477"/>
              <a:ext cx="6156325" cy="1048320"/>
            </a:xfrm>
            <a:prstGeom prst="roundRect">
              <a:avLst>
                <a:gd name="adj" fmla="val 16667"/>
              </a:avLst>
            </a:prstGeom>
            <a:solidFill>
              <a:srgbClr val="14B2D1">
                <a:alpha val="49803"/>
              </a:srgbClr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 txBox="1"/>
            <p:nvPr/>
          </p:nvSpPr>
          <p:spPr>
            <a:xfrm>
              <a:off x="51175" y="4938652"/>
              <a:ext cx="6053975" cy="9459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Purpose:</a:t>
              </a:r>
              <a:r>
                <a:rPr lang="en-US" sz="24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Text classification and similarity analysis</a:t>
              </a:r>
              <a:endPara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" name="Google Shape;157;p22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838200" y="229477"/>
            <a:ext cx="4601066" cy="1173400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Dataset Description</a:t>
            </a: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 Import the necessary libraries, ex: pickle, numpy, pandas, etc.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Check the data type and print the document in the dataset (as given in the figure).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Then move to preprocessing steps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r="3214"/>
          <a:stretch/>
        </p:blipFill>
        <p:spPr>
          <a:xfrm>
            <a:off x="5971395" y="2955310"/>
            <a:ext cx="5109328" cy="3047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Pre-process the dataset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Clean the corpus: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Convert the text to lowercase.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Remove the punctuations.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Remove the special characters using regular expression.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Remove the HTML tags using beautiful soup library.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588" y="3624484"/>
            <a:ext cx="9468337" cy="2736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prstGeom prst="rect">
            <a:avLst/>
          </a:prstGeom>
          <a:solidFill>
            <a:srgbClr val="0B5968"/>
          </a:solidFill>
          <a:ln>
            <a:noFill/>
          </a:ln>
        </p:spPr>
        <p:txBody>
          <a:bodyPr spcFirstLastPara="1" wrap="square" lIns="91425" tIns="108000" rIns="91425" bIns="1080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Pre-process the dataset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2738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/>
              <a:t>Tokenization: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</a:pPr>
            <a:r>
              <a:rPr lang="en-US"/>
              <a:t>Convert the text corpus into tokens as given below.</a:t>
            </a:r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6780" y="3027977"/>
            <a:ext cx="9455636" cy="2197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1908</Words>
  <Application>Microsoft Office PowerPoint</Application>
  <PresentationFormat>Custom</PresentationFormat>
  <Paragraphs>369</Paragraphs>
  <Slides>48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Executive summary</vt:lpstr>
      <vt:lpstr>Executive summary</vt:lpstr>
      <vt:lpstr>Executive summary</vt:lpstr>
      <vt:lpstr>Text classification</vt:lpstr>
      <vt:lpstr>Text Classification</vt:lpstr>
      <vt:lpstr>Dataset description</vt:lpstr>
      <vt:lpstr>Dataset Description</vt:lpstr>
      <vt:lpstr>Pre-process the dataset</vt:lpstr>
      <vt:lpstr>Pre-process the dataset</vt:lpstr>
      <vt:lpstr>Pre-process the dataset</vt:lpstr>
      <vt:lpstr>Pre-process the dataset</vt:lpstr>
      <vt:lpstr>Vectorization</vt:lpstr>
      <vt:lpstr>Vectorization</vt:lpstr>
      <vt:lpstr>Vectorization</vt:lpstr>
      <vt:lpstr>Vectorization</vt:lpstr>
      <vt:lpstr>Vectorization</vt:lpstr>
      <vt:lpstr>Vectorization</vt:lpstr>
      <vt:lpstr>Clustering the data points</vt:lpstr>
      <vt:lpstr>Clustering the data points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 </vt:lpstr>
      <vt:lpstr>Image classification</vt:lpstr>
      <vt:lpstr>Image Classification</vt:lpstr>
      <vt:lpstr>Dataset description</vt:lpstr>
      <vt:lpstr>Dataset Description</vt:lpstr>
      <vt:lpstr>Image Data pre-processing</vt:lpstr>
      <vt:lpstr>Image Data pre-processing</vt:lpstr>
      <vt:lpstr>Image Data pre-processing</vt:lpstr>
      <vt:lpstr>Image Data pre-processing</vt:lpstr>
      <vt:lpstr>Clustering with K-Means</vt:lpstr>
      <vt:lpstr>Clustering with K-Means</vt:lpstr>
      <vt:lpstr>t-NSE for visualization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Classification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ePGD – PML assignment</dc:title>
  <cp:lastModifiedBy>gujju n reddy</cp:lastModifiedBy>
  <cp:revision>2</cp:revision>
  <dcterms:modified xsi:type="dcterms:W3CDTF">2025-06-27T05:29:36Z</dcterms:modified>
</cp:coreProperties>
</file>